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>
        <p:scale>
          <a:sx n="121" d="100"/>
          <a:sy n="121" d="100"/>
        </p:scale>
        <p:origin x="-326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Президент в конституционной системе органов государственной власти РФ</a:t>
            </a:r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</a:t>
            </a:r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конституционного права имени профессора Исаака Ефимовича Фарбера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формирование у обучающихся необходимого объема знаний о понятии и структуре Института Президента в Российской Федерации и на примере зарубежных стран, а также конституционно-правовых основы становления и развития данного института в России, соотнесенные с общими целями образовательной программ.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dirty="0"/>
              <a:t>изучение понятия институт Президента, с учетом эволюционных этапов развития общества и государства;</a:t>
            </a:r>
          </a:p>
          <a:p>
            <a:pPr lvl="0"/>
            <a:r>
              <a:rPr lang="ru-RU" dirty="0"/>
              <a:t>формирование ценностных оснований и особенностей правового, прежде всего, конституционно-правового регулирования институтов Президента в России;</a:t>
            </a:r>
          </a:p>
          <a:p>
            <a:pPr lvl="0"/>
            <a:r>
              <a:rPr lang="ru-RU" dirty="0"/>
              <a:t>анализ конституционно-правовых основ функционирования данного института;</a:t>
            </a:r>
          </a:p>
          <a:p>
            <a:pPr lvl="0"/>
            <a:r>
              <a:rPr lang="ru-RU" dirty="0"/>
              <a:t>формирование представлений о проблемах правового регулирования выборов Президента как России, так и на международной арене;</a:t>
            </a:r>
          </a:p>
          <a:p>
            <a:pPr lvl="0"/>
            <a:r>
              <a:rPr lang="ru-RU" dirty="0"/>
              <a:t>выработка у обучающихся навыков использования теоретических знаний при разрешении конкретных правовых ситуаций;</a:t>
            </a:r>
          </a:p>
          <a:p>
            <a:pPr lvl="0"/>
            <a:r>
              <a:rPr lang="ru-RU" dirty="0"/>
              <a:t>формирование практических навыков функционирования института Президента РФ; </a:t>
            </a:r>
          </a:p>
          <a:p>
            <a:pPr lvl="0"/>
            <a:r>
              <a:rPr lang="ru-RU" dirty="0"/>
              <a:t>развитие компетенций, знаний, практических навыков и умений, способствующих всестороннему и эффективному применению норм российского законодательства 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обучающихся по направлению подготовки 40.03.01 </a:t>
            </a:r>
            <a:r>
              <a:rPr lang="ru-RU" dirty="0" smtClean="0"/>
              <a:t>Юриспруденция: </a:t>
            </a:r>
          </a:p>
          <a:p>
            <a:pPr algn="just"/>
            <a:r>
              <a:rPr lang="ru-RU" dirty="0" smtClean="0"/>
              <a:t>Гражданско-правовой профиль </a:t>
            </a:r>
          </a:p>
          <a:p>
            <a:pPr algn="just"/>
            <a:r>
              <a:rPr lang="ru-RU" dirty="0" smtClean="0"/>
              <a:t>Прокурорско-следственный профиль </a:t>
            </a:r>
          </a:p>
          <a:p>
            <a:pPr algn="just"/>
            <a:r>
              <a:rPr lang="ru-RU" dirty="0" smtClean="0"/>
              <a:t>Судебно-адвокатский профиль </a:t>
            </a:r>
          </a:p>
          <a:p>
            <a:pPr algn="just"/>
            <a:r>
              <a:rPr lang="ru-RU" dirty="0" smtClean="0"/>
              <a:t>Следственно-судебный профиль </a:t>
            </a:r>
          </a:p>
          <a:p>
            <a:pPr algn="just"/>
            <a:r>
              <a:rPr lang="ru-RU" dirty="0" smtClean="0"/>
              <a:t>Уголовно-правовой профиль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 smtClean="0"/>
              <a:t>Избирательное </a:t>
            </a:r>
            <a:r>
              <a:rPr lang="ru-RU" dirty="0" smtClean="0"/>
              <a:t>право</a:t>
            </a:r>
          </a:p>
          <a:p>
            <a:r>
              <a:rPr lang="ru-RU" dirty="0" smtClean="0"/>
              <a:t>Система органов государственной власти РФ</a:t>
            </a:r>
            <a:endParaRPr lang="ru-RU" dirty="0" smtClean="0"/>
          </a:p>
          <a:p>
            <a:r>
              <a:rPr lang="ru-RU" dirty="0" smtClean="0"/>
              <a:t>Взаимодействие органов государственной власти: Президента РФ с </a:t>
            </a:r>
          </a:p>
          <a:p>
            <a:r>
              <a:rPr lang="ru-RU" dirty="0" smtClean="0"/>
              <a:t>Федеральным Собранием</a:t>
            </a:r>
          </a:p>
          <a:p>
            <a:r>
              <a:rPr lang="ru-RU" dirty="0" smtClean="0"/>
              <a:t>Правительством РФ</a:t>
            </a:r>
          </a:p>
          <a:p>
            <a:r>
              <a:rPr lang="ru-RU" dirty="0" smtClean="0"/>
              <a:t>Судебными органами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24" y="4711683"/>
            <a:ext cx="2287917" cy="14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803" y="797577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497725"/>
            <a:ext cx="7886700" cy="5149502"/>
          </a:xfrm>
        </p:spPr>
        <p:txBody>
          <a:bodyPr>
            <a:normAutofit fontScale="70000" lnSpcReduction="2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Тема </a:t>
            </a:r>
            <a:r>
              <a:rPr lang="ru-RU" sz="2400" dirty="0"/>
              <a:t>1 Становление и развитие Института </a:t>
            </a:r>
            <a:r>
              <a:rPr lang="ru-RU" sz="2400" dirty="0" smtClean="0"/>
              <a:t>Президента: исторический </a:t>
            </a:r>
            <a:r>
              <a:rPr lang="ru-RU" sz="2400" dirty="0"/>
              <a:t>аспект</a:t>
            </a:r>
          </a:p>
          <a:p>
            <a:r>
              <a:rPr lang="ru-RU" sz="2400" dirty="0"/>
              <a:t>Тема 2 Конституционно-правовой статус </a:t>
            </a:r>
            <a:r>
              <a:rPr lang="ru-RU" sz="2400" dirty="0" smtClean="0"/>
              <a:t>Президента Российской </a:t>
            </a:r>
            <a:r>
              <a:rPr lang="ru-RU" sz="2400" dirty="0"/>
              <a:t>Федерации в контексте принципа </a:t>
            </a:r>
            <a:r>
              <a:rPr lang="ru-RU" sz="2400" dirty="0" smtClean="0"/>
              <a:t>разделения властей</a:t>
            </a:r>
            <a:r>
              <a:rPr lang="ru-RU" sz="2400" dirty="0"/>
              <a:t>.</a:t>
            </a:r>
          </a:p>
          <a:p>
            <a:r>
              <a:rPr lang="ru-RU" sz="2400" dirty="0"/>
              <a:t>Тема 3 Институт главы российского </a:t>
            </a:r>
            <a:r>
              <a:rPr lang="ru-RU" sz="2400" dirty="0" smtClean="0"/>
              <a:t>государства: юридическая </a:t>
            </a:r>
            <a:r>
              <a:rPr lang="ru-RU" sz="2400" dirty="0"/>
              <a:t>природа.</a:t>
            </a:r>
          </a:p>
          <a:p>
            <a:r>
              <a:rPr lang="ru-RU" sz="2400" dirty="0"/>
              <a:t>Тема 4 Полномочия Президента РФ: классификация </a:t>
            </a:r>
            <a:r>
              <a:rPr lang="ru-RU" sz="2400" dirty="0" smtClean="0"/>
              <a:t>и проблемы </a:t>
            </a:r>
            <a:r>
              <a:rPr lang="ru-RU" sz="2400" dirty="0"/>
              <a:t>правового закрепления.</a:t>
            </a:r>
          </a:p>
          <a:p>
            <a:r>
              <a:rPr lang="ru-RU" sz="2400" dirty="0"/>
              <a:t>Тема 5 Президент Российской Федерации – </a:t>
            </a:r>
            <a:r>
              <a:rPr lang="ru-RU" sz="2400" dirty="0" smtClean="0"/>
              <a:t>гарант Конституции </a:t>
            </a:r>
            <a:r>
              <a:rPr lang="ru-RU" sz="2400" dirty="0"/>
              <a:t>Российской Федерации, </a:t>
            </a:r>
            <a:r>
              <a:rPr lang="ru-RU" sz="2400" dirty="0" smtClean="0"/>
              <a:t>прав </a:t>
            </a:r>
            <a:r>
              <a:rPr lang="ru-RU" sz="2400" dirty="0"/>
              <a:t>и свобод человека </a:t>
            </a:r>
            <a:r>
              <a:rPr lang="ru-RU" sz="2400" dirty="0" smtClean="0"/>
              <a:t>и гражданина</a:t>
            </a:r>
            <a:r>
              <a:rPr lang="ru-RU" sz="2400" dirty="0"/>
              <a:t>, суверенитета Российской Федерации.</a:t>
            </a:r>
          </a:p>
          <a:p>
            <a:r>
              <a:rPr lang="ru-RU" sz="2400" dirty="0"/>
              <a:t>Тема 6 Взаимодействие Президента </a:t>
            </a:r>
            <a:r>
              <a:rPr lang="ru-RU" sz="2400" dirty="0" smtClean="0"/>
              <a:t>Российской Федерации </a:t>
            </a:r>
            <a:r>
              <a:rPr lang="ru-RU" sz="2400" dirty="0"/>
              <a:t>и органов исполнительной власти РФ.</a:t>
            </a:r>
          </a:p>
          <a:p>
            <a:r>
              <a:rPr lang="ru-RU" sz="2400" dirty="0"/>
              <a:t>Тема 7 Взаимодействие Президента </a:t>
            </a:r>
            <a:r>
              <a:rPr lang="ru-RU" sz="2400" dirty="0" smtClean="0"/>
              <a:t>Российской Федерации </a:t>
            </a:r>
            <a:r>
              <a:rPr lang="ru-RU" sz="2400" dirty="0"/>
              <a:t>и Федерального Собрания России.</a:t>
            </a:r>
          </a:p>
          <a:p>
            <a:r>
              <a:rPr lang="ru-RU" sz="2400" dirty="0"/>
              <a:t>Тема 8 Взаимодействие главы государства с </a:t>
            </a:r>
            <a:r>
              <a:rPr lang="ru-RU" sz="2400" dirty="0" smtClean="0"/>
              <a:t>судебными органами </a:t>
            </a:r>
            <a:r>
              <a:rPr lang="ru-RU" sz="2400" dirty="0"/>
              <a:t>и органами прокуратуры Российской Федерации </a:t>
            </a:r>
            <a:r>
              <a:rPr lang="ru-RU" sz="2400" dirty="0" smtClean="0"/>
              <a:t>по защите </a:t>
            </a:r>
            <a:r>
              <a:rPr lang="ru-RU" sz="2400" dirty="0"/>
              <a:t>прав и свобод человека и гражданина.</a:t>
            </a:r>
          </a:p>
          <a:p>
            <a:r>
              <a:rPr lang="ru-RU" sz="2400" dirty="0"/>
              <a:t>Тема 9 Ответственность Президента РФ. </a:t>
            </a:r>
            <a:r>
              <a:rPr lang="ru-RU" sz="2400" dirty="0" smtClean="0"/>
              <a:t>Основания прекращения </a:t>
            </a:r>
            <a:r>
              <a:rPr lang="ru-RU" sz="2400" dirty="0"/>
              <a:t>полномочий главы государства.</a:t>
            </a:r>
          </a:p>
          <a:p>
            <a:r>
              <a:rPr lang="ru-RU" sz="2400" dirty="0"/>
              <a:t>Тема 10 Вспомогательные органы при Президенте РФ.</a:t>
            </a:r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803" y="1956930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Теоретические опросы</a:t>
            </a:r>
          </a:p>
          <a:p>
            <a:r>
              <a:rPr lang="ru-RU" dirty="0" smtClean="0"/>
              <a:t>Изучение материалов </a:t>
            </a:r>
            <a:r>
              <a:rPr lang="ru-RU" dirty="0" smtClean="0"/>
              <a:t>судебной практики</a:t>
            </a:r>
          </a:p>
          <a:p>
            <a:r>
              <a:rPr lang="ru-RU" dirty="0" smtClean="0"/>
              <a:t>Подготовка процессуальных документов</a:t>
            </a:r>
          </a:p>
          <a:p>
            <a:r>
              <a:rPr lang="ru-RU" dirty="0" smtClean="0"/>
              <a:t>Деловые игры</a:t>
            </a:r>
          </a:p>
          <a:p>
            <a:r>
              <a:rPr lang="ru-RU" dirty="0" smtClean="0"/>
              <a:t>Моделирование процедуры </a:t>
            </a:r>
            <a:r>
              <a:rPr lang="ru-RU" dirty="0" smtClean="0"/>
              <a:t>выборов Президента РФ</a:t>
            </a:r>
            <a:endParaRPr lang="ru-RU" dirty="0" smtClean="0"/>
          </a:p>
          <a:p>
            <a:r>
              <a:rPr lang="ru-RU" dirty="0" smtClean="0"/>
              <a:t>Круглые столы</a:t>
            </a:r>
          </a:p>
          <a:p>
            <a:r>
              <a:rPr lang="ru-RU" dirty="0" err="1" smtClean="0"/>
              <a:t>Практикоориентированные</a:t>
            </a:r>
            <a:r>
              <a:rPr lang="ru-RU" dirty="0" smtClean="0"/>
              <a:t> задачи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670" y="2295888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Конституционное право зарубежных Правовое стран;</a:t>
            </a:r>
          </a:p>
          <a:p>
            <a:pPr algn="just"/>
            <a:r>
              <a:rPr lang="ru-RU" dirty="0" smtClean="0"/>
              <a:t>Международное право;</a:t>
            </a:r>
          </a:p>
          <a:p>
            <a:pPr algn="just"/>
            <a:r>
              <a:rPr lang="ru-RU" dirty="0"/>
              <a:t>Конституционные основы защиты прав человека в </a:t>
            </a:r>
            <a:r>
              <a:rPr lang="ru-RU" dirty="0" smtClean="0"/>
              <a:t>РФ</a:t>
            </a:r>
          </a:p>
          <a:p>
            <a:pPr algn="just"/>
            <a:r>
              <a:rPr lang="ru-RU" dirty="0"/>
              <a:t>Избирательное право и избирательный процесс в РФ</a:t>
            </a:r>
            <a:endParaRPr lang="ru-RU" dirty="0" smtClean="0"/>
          </a:p>
          <a:p>
            <a:pPr algn="just"/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22" y="3206381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Умение различать </a:t>
            </a:r>
            <a:r>
              <a:rPr lang="ru-RU" dirty="0"/>
              <a:t>виды и особенности интерпретационных актов органов публичной </a:t>
            </a:r>
            <a:r>
              <a:rPr lang="ru-RU" dirty="0" smtClean="0"/>
              <a:t>власти</a:t>
            </a:r>
            <a:r>
              <a:rPr lang="ru-RU" dirty="0" smtClean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Умение </a:t>
            </a:r>
            <a:r>
              <a:rPr lang="ru-RU" dirty="0"/>
              <a:t>грамотно разъясняет состав правовой нормы; </a:t>
            </a:r>
            <a:endParaRPr lang="ru-RU" dirty="0" smtClean="0"/>
          </a:p>
          <a:p>
            <a:pPr algn="just"/>
            <a:r>
              <a:rPr lang="ru-RU" dirty="0" smtClean="0"/>
              <a:t>Получение навыков </a:t>
            </a:r>
            <a:r>
              <a:rPr lang="ru-RU" dirty="0" smtClean="0"/>
              <a:t>применения нормативно-правовых актов </a:t>
            </a:r>
            <a:r>
              <a:rPr lang="ru-RU" dirty="0"/>
              <a:t>для принятия оптимальных управленческих решений в профессиональной деятельности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Умение применять нормы </a:t>
            </a:r>
            <a:r>
              <a:rPr lang="ru-RU" dirty="0" smtClean="0"/>
              <a:t>конституционного </a:t>
            </a:r>
            <a:r>
              <a:rPr lang="ru-RU" dirty="0" smtClean="0"/>
              <a:t>законодательства </a:t>
            </a:r>
            <a:r>
              <a:rPr lang="ru-RU" dirty="0"/>
              <a:t>в </a:t>
            </a:r>
            <a:r>
              <a:rPr lang="ru-RU" dirty="0" smtClean="0"/>
              <a:t>конкретных практических </a:t>
            </a:r>
            <a:r>
              <a:rPr lang="ru-RU" dirty="0"/>
              <a:t>ситуациях.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1382</TotalTime>
  <Words>464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Иван Украинцев</cp:lastModifiedBy>
  <cp:revision>145</cp:revision>
  <dcterms:created xsi:type="dcterms:W3CDTF">2020-12-02T14:35:45Z</dcterms:created>
  <dcterms:modified xsi:type="dcterms:W3CDTF">2021-10-29T12:37:11Z</dcterms:modified>
</cp:coreProperties>
</file>